
<file path=[Content_Types].xml><?xml version="1.0" encoding="utf-8"?>
<Types xmlns="http://schemas.openxmlformats.org/package/2006/content-types">
  <Default Extension="bin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161.bin" ContentType="image/svg+xml"/>
  <Override PartName="/ppt/media/image165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9"/>
  </p:notesMasterIdLst>
  <p:sldIdLst>
    <p:sldId id="924" r:id="rId2"/>
    <p:sldId id="959" r:id="rId3"/>
    <p:sldId id="922" r:id="rId4"/>
    <p:sldId id="942" r:id="rId5"/>
    <p:sldId id="923" r:id="rId6"/>
    <p:sldId id="933" r:id="rId7"/>
    <p:sldId id="931" r:id="rId8"/>
    <p:sldId id="929" r:id="rId9"/>
    <p:sldId id="928" r:id="rId10"/>
    <p:sldId id="943" r:id="rId11"/>
    <p:sldId id="944" r:id="rId12"/>
    <p:sldId id="945" r:id="rId13"/>
    <p:sldId id="930" r:id="rId14"/>
    <p:sldId id="927" r:id="rId15"/>
    <p:sldId id="970" r:id="rId16"/>
    <p:sldId id="932" r:id="rId17"/>
    <p:sldId id="940" r:id="rId18"/>
    <p:sldId id="926" r:id="rId19"/>
    <p:sldId id="934" r:id="rId20"/>
    <p:sldId id="966" r:id="rId21"/>
    <p:sldId id="972" r:id="rId22"/>
    <p:sldId id="971" r:id="rId23"/>
    <p:sldId id="973" r:id="rId24"/>
    <p:sldId id="967" r:id="rId25"/>
    <p:sldId id="968" r:id="rId26"/>
    <p:sldId id="969" r:id="rId27"/>
    <p:sldId id="974" r:id="rId28"/>
    <p:sldId id="936" r:id="rId29"/>
    <p:sldId id="956" r:id="rId30"/>
    <p:sldId id="957" r:id="rId31"/>
    <p:sldId id="938" r:id="rId32"/>
    <p:sldId id="939" r:id="rId33"/>
    <p:sldId id="955" r:id="rId34"/>
    <p:sldId id="937" r:id="rId35"/>
    <p:sldId id="958" r:id="rId36"/>
    <p:sldId id="975" r:id="rId37"/>
    <p:sldId id="979" r:id="rId38"/>
    <p:sldId id="976" r:id="rId39"/>
    <p:sldId id="946" r:id="rId40"/>
    <p:sldId id="960" r:id="rId41"/>
    <p:sldId id="949" r:id="rId42"/>
    <p:sldId id="961" r:id="rId43"/>
    <p:sldId id="962" r:id="rId44"/>
    <p:sldId id="963" r:id="rId45"/>
    <p:sldId id="964" r:id="rId46"/>
    <p:sldId id="833" r:id="rId47"/>
    <p:sldId id="823" r:id="rId48"/>
  </p:sldIdLst>
  <p:sldSz cx="18288000" cy="10287000"/>
  <p:notesSz cx="18288000" cy="10287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IBM Plex Sans" panose="020B0604020202020204" charset="0"/>
      <p:regular r:id="rId56"/>
      <p:bold r:id="rId57"/>
    </p:embeddedFont>
    <p:embeddedFont>
      <p:font typeface="IBM Plex Serif SemiBold" panose="020B0604020202020204" charset="0"/>
      <p:regular r:id="rId58"/>
    </p:embeddedFont>
    <p:embeddedFont>
      <p:font typeface="Noto Serif SemiBold" panose="020B0604020202020204" charset="0"/>
      <p:regular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6129" autoAdjust="0"/>
  </p:normalViewPr>
  <p:slideViewPr>
    <p:cSldViewPr snapToGrid="0">
      <p:cViewPr varScale="1">
        <p:scale>
          <a:sx n="47" d="100"/>
          <a:sy n="47" d="100"/>
        </p:scale>
        <p:origin x="845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31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1EFBC-1734-4D22-BC2B-A390F0B32BD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461AF-E83C-4E23-B783-EEDD338F0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4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13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86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25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63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9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8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5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3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2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2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3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70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461AF-E83C-4E23-B783-EEDD338F05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28-04-2025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bin"/><Relationship Id="rId7" Type="http://schemas.openxmlformats.org/officeDocument/2006/relationships/image" Target="../media/image6.jpe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bin"/><Relationship Id="rId4" Type="http://schemas.openxmlformats.org/officeDocument/2006/relationships/image" Target="../media/image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1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13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bin"/><Relationship Id="rId7" Type="http://schemas.openxmlformats.org/officeDocument/2006/relationships/image" Target="../media/image1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10" Type="http://schemas.openxmlformats.org/officeDocument/2006/relationships/image" Target="../media/image18.png"/><Relationship Id="rId4" Type="http://schemas.openxmlformats.org/officeDocument/2006/relationships/image" Target="../media/image2.bin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4" Type="http://schemas.openxmlformats.org/officeDocument/2006/relationships/image" Target="../media/image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bin"/><Relationship Id="rId7" Type="http://schemas.openxmlformats.org/officeDocument/2006/relationships/image" Target="../media/image21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24.png"/><Relationship Id="rId4" Type="http://schemas.openxmlformats.org/officeDocument/2006/relationships/image" Target="../media/image3.bin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bin"/><Relationship Id="rId7" Type="http://schemas.openxmlformats.org/officeDocument/2006/relationships/image" Target="../media/image25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28.png"/><Relationship Id="rId4" Type="http://schemas.openxmlformats.org/officeDocument/2006/relationships/image" Target="../media/image3.bin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bin"/><Relationship Id="rId7" Type="http://schemas.openxmlformats.org/officeDocument/2006/relationships/image" Target="../media/image2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32.png"/><Relationship Id="rId4" Type="http://schemas.openxmlformats.org/officeDocument/2006/relationships/image" Target="../media/image3.bin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bin"/><Relationship Id="rId7" Type="http://schemas.openxmlformats.org/officeDocument/2006/relationships/image" Target="../media/image33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bin"/><Relationship Id="rId7" Type="http://schemas.openxmlformats.org/officeDocument/2006/relationships/image" Target="../media/image35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38.png"/><Relationship Id="rId4" Type="http://schemas.openxmlformats.org/officeDocument/2006/relationships/image" Target="../media/image3.bin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bin"/><Relationship Id="rId7" Type="http://schemas.openxmlformats.org/officeDocument/2006/relationships/image" Target="../media/image3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bin"/><Relationship Id="rId7" Type="http://schemas.openxmlformats.org/officeDocument/2006/relationships/image" Target="../media/image4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bin"/><Relationship Id="rId7" Type="http://schemas.openxmlformats.org/officeDocument/2006/relationships/image" Target="../media/image4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4" Type="http://schemas.openxmlformats.org/officeDocument/2006/relationships/image" Target="../media/image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48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4" Type="http://schemas.openxmlformats.org/officeDocument/2006/relationships/image" Target="../media/image2.bin"/><Relationship Id="rId9" Type="http://schemas.openxmlformats.org/officeDocument/2006/relationships/image" Target="../media/image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50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51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4" Type="http://schemas.openxmlformats.org/officeDocument/2006/relationships/image" Target="../media/image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53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4" Type="http://schemas.openxmlformats.org/officeDocument/2006/relationships/image" Target="../media/image2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58.png"/><Relationship Id="rId5" Type="http://schemas.openxmlformats.org/officeDocument/2006/relationships/image" Target="../media/image3.bin"/><Relationship Id="rId10" Type="http://schemas.openxmlformats.org/officeDocument/2006/relationships/image" Target="../media/image57.png"/><Relationship Id="rId4" Type="http://schemas.openxmlformats.org/officeDocument/2006/relationships/image" Target="../media/image2.bin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4" Type="http://schemas.openxmlformats.org/officeDocument/2006/relationships/image" Target="../media/image2.bin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4" Type="http://schemas.openxmlformats.org/officeDocument/2006/relationships/image" Target="../media/image2.bin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66.png"/><Relationship Id="rId5" Type="http://schemas.openxmlformats.org/officeDocument/2006/relationships/image" Target="../media/image3.bin"/><Relationship Id="rId10" Type="http://schemas.openxmlformats.org/officeDocument/2006/relationships/image" Target="../media/image65.png"/><Relationship Id="rId4" Type="http://schemas.openxmlformats.org/officeDocument/2006/relationships/image" Target="../media/image2.bin"/><Relationship Id="rId9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10" Type="http://schemas.openxmlformats.org/officeDocument/2006/relationships/image" Target="../media/image69.png"/><Relationship Id="rId4" Type="http://schemas.openxmlformats.org/officeDocument/2006/relationships/image" Target="../media/image2.bin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etwally-Ibrahim/NXT21__ALX2_ERP_G1_Proj_1" TargetMode="External"/><Relationship Id="rId3" Type="http://schemas.openxmlformats.org/officeDocument/2006/relationships/image" Target="../media/image2.bin"/><Relationship Id="rId7" Type="http://schemas.openxmlformats.org/officeDocument/2006/relationships/image" Target="../media/image6.jpe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bin"/><Relationship Id="rId4" Type="http://schemas.openxmlformats.org/officeDocument/2006/relationships/image" Target="../media/image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bin"/><Relationship Id="rId324" Type="http://schemas.openxmlformats.org/officeDocument/2006/relationships/image" Target="../media/image161.bin"/><Relationship Id="rId332" Type="http://schemas.openxmlformats.org/officeDocument/2006/relationships/image" Target="../media/image5.jpeg"/><Relationship Id="rId2" Type="http://schemas.openxmlformats.org/officeDocument/2006/relationships/image" Target="../media/image1.bin"/><Relationship Id="rId331" Type="http://schemas.openxmlformats.org/officeDocument/2006/relationships/image" Target="../media/image165.bin"/><Relationship Id="rId1" Type="http://schemas.openxmlformats.org/officeDocument/2006/relationships/slideLayout" Target="../slideLayouts/slideLayout7.xml"/><Relationship Id="rId326" Type="http://schemas.openxmlformats.org/officeDocument/2006/relationships/image" Target="../media/image73.bin"/><Relationship Id="rId4" Type="http://schemas.openxmlformats.org/officeDocument/2006/relationships/image" Target="../media/image71.bin"/><Relationship Id="rId325" Type="http://schemas.openxmlformats.org/officeDocument/2006/relationships/image" Target="../media/image72.bin"/><Relationship Id="rId33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bin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bin"/><Relationship Id="rId4" Type="http://schemas.openxmlformats.org/officeDocument/2006/relationships/image" Target="../media/image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11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76200"/>
            <a:ext cx="8343900" cy="102108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1273750"/>
            <a:ext cx="8843963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647700"/>
            <a:ext cx="8658225" cy="28969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24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sz="2400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sz="24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</a:p>
        </p:txBody>
      </p:sp>
      <p:sp>
        <p:nvSpPr>
          <p:cNvPr id="541" name="Click here to edit subtitle-46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004982" y="2243047"/>
            <a:ext cx="8658225" cy="105003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Conduct User Acceptance Testing (UAT) and actual implementation to ensure all configurations function as expected. </a:t>
            </a:r>
            <a:endParaRPr lang="en-US" sz="24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D763A8-D2A5-4C15-A93A-F4E585028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2065" y="3978618"/>
            <a:ext cx="7689230" cy="5615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4E65A2-42E7-4245-A006-596FF9A9CBE6}"/>
              </a:ext>
            </a:extLst>
          </p:cNvPr>
          <p:cNvSpPr txBox="1"/>
          <p:nvPr/>
        </p:nvSpPr>
        <p:spPr>
          <a:xfrm>
            <a:off x="127524" y="1817677"/>
            <a:ext cx="8216376" cy="7402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Purchase Requisition Creation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Define Buyers and Suppliers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RFQ and Quotations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Purchase Order Creation </a:t>
            </a:r>
          </a:p>
          <a:p>
            <a:pPr marL="398462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</a:rPr>
              <a:t>			(Direct/Requisition/Blanket Release)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Issuance of PO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Supply planning Method (MIN - MAX)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Approved Supplier list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</a:rPr>
              <a:t>Material Receipt</a:t>
            </a:r>
          </a:p>
          <a:p>
            <a:pPr marL="1254125" indent="-855663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A3D06-91C0-4ED7-8B8A-31C754C3623E}"/>
              </a:ext>
            </a:extLst>
          </p:cNvPr>
          <p:cNvSpPr txBox="1"/>
          <p:nvPr/>
        </p:nvSpPr>
        <p:spPr>
          <a:xfrm>
            <a:off x="127524" y="1021181"/>
            <a:ext cx="86922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Procurement steps Implementation:</a:t>
            </a:r>
          </a:p>
        </p:txBody>
      </p:sp>
    </p:spTree>
    <p:extLst>
      <p:ext uri="{BB962C8B-B14F-4D97-AF65-F5344CB8AC3E}">
        <p14:creationId xmlns:p14="http://schemas.microsoft.com/office/powerpoint/2010/main" val="18881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2692963" y="4174004"/>
            <a:ext cx="12898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RFQs and Quotations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E87E1F39-E53F-4ADA-A762-E9705B30E347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658BD33B-339B-4A42-B24D-7E45231FB2D9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7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RFQ</a:t>
            </a:r>
            <a:r>
              <a:rPr lang="en-US" sz="2400" b="1" dirty="0"/>
              <a:t>s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RFQs and Quotations → RFQs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37015E-C015-4FE0-B4C2-83C387516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4" y="2051464"/>
            <a:ext cx="17196151" cy="65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Quotations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RFQs and Quotations → Quotation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47564-2A65-41FD-9328-9B36B046B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5" y="1741673"/>
            <a:ext cx="17461856" cy="68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1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88491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5930800" y="4127837"/>
            <a:ext cx="709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Purchase Order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3629FA65-8B05-4C51-B35D-48DA386BF71B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07BCD758-BB2D-47F0-880F-C0A9BE6807A4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58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Purchase Order</a:t>
            </a:r>
          </a:p>
          <a:p>
            <a:r>
              <a:rPr lang="en-US" sz="2400" dirty="0"/>
              <a:t>Direct Purchase Order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 → Purchase Order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91ABA-94ED-477B-83A6-CBEF53071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447" y="2595813"/>
            <a:ext cx="8392140" cy="6340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296DE-96BF-4B65-BDAA-D83D6B3E3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25" y="1984578"/>
            <a:ext cx="8331630" cy="66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208835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Configuration</a:t>
            </a:r>
            <a:endParaRPr lang="en-US" sz="2800" b="1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3375" y="219387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Purchase Order</a:t>
            </a:r>
          </a:p>
          <a:p>
            <a:r>
              <a:rPr lang="en-US" sz="2400" dirty="0"/>
              <a:t>Direct Purchase Order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 → Purchase Order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59A4F-448B-43C0-B077-1C744EE4D8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033"/>
          <a:stretch/>
        </p:blipFill>
        <p:spPr>
          <a:xfrm>
            <a:off x="480388" y="1848990"/>
            <a:ext cx="6971542" cy="5259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B8C8B-4C2D-44F2-AD2D-2C4CEEEE0AA4}"/>
              </a:ext>
            </a:extLst>
          </p:cNvPr>
          <p:cNvSpPr txBox="1"/>
          <p:nvPr/>
        </p:nvSpPr>
        <p:spPr>
          <a:xfrm>
            <a:off x="1275147" y="7222943"/>
            <a:ext cx="393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 Terms  and Conditions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9AA92-95F5-427E-B775-8068D8AAAB5D}"/>
              </a:ext>
            </a:extLst>
          </p:cNvPr>
          <p:cNvSpPr txBox="1"/>
          <p:nvPr/>
        </p:nvSpPr>
        <p:spPr>
          <a:xfrm>
            <a:off x="10958396" y="8124749"/>
            <a:ext cx="220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Shipments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9233C-1282-4D82-A760-719CB1A595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832"/>
          <a:stretch/>
        </p:blipFill>
        <p:spPr>
          <a:xfrm>
            <a:off x="6007724" y="2721727"/>
            <a:ext cx="7160588" cy="5017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658D02-1573-4413-ADC1-A77CCAE5CA1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695"/>
          <a:stretch/>
        </p:blipFill>
        <p:spPr>
          <a:xfrm>
            <a:off x="12149975" y="3455136"/>
            <a:ext cx="5997935" cy="44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2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Purchase Order</a:t>
            </a:r>
          </a:p>
          <a:p>
            <a:r>
              <a:rPr lang="en-US" sz="2400" dirty="0"/>
              <a:t>Purchase Order from Requisition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Auto Create → Find → Auto create documents</a:t>
            </a:r>
            <a:endParaRPr lang="en-US" sz="2400" dirty="0"/>
          </a:p>
        </p:txBody>
      </p:sp>
      <p:sp>
        <p:nvSpPr>
          <p:cNvPr id="12" name="Click here to edit title-425">
            <a:extLst>
              <a:ext uri="{FF2B5EF4-FFF2-40B4-BE49-F238E27FC236}">
                <a16:creationId xmlns:a16="http://schemas.microsoft.com/office/drawing/2014/main" id="{B54E3299-8B15-47C1-9E37-A718418F499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3" name="Click here to edit label-455">
            <a:extLst>
              <a:ext uri="{FF2B5EF4-FFF2-40B4-BE49-F238E27FC236}">
                <a16:creationId xmlns:a16="http://schemas.microsoft.com/office/drawing/2014/main" id="{5B022E08-2C92-4105-9BA3-8569DA2C62A7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06337-6620-4E4E-BA9D-363C8AFA3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910" y="2019115"/>
            <a:ext cx="17049135" cy="67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318627" y="756804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Purchase Order 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480388" y="914393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Orders → Purchase order summary </a:t>
            </a:r>
            <a:endParaRPr lang="en-US" sz="2400" dirty="0"/>
          </a:p>
        </p:txBody>
      </p:sp>
      <p:sp>
        <p:nvSpPr>
          <p:cNvPr id="16" name="Click here to edit title-425">
            <a:extLst>
              <a:ext uri="{FF2B5EF4-FFF2-40B4-BE49-F238E27FC236}">
                <a16:creationId xmlns:a16="http://schemas.microsoft.com/office/drawing/2014/main" id="{EC5805E3-1B6E-4AD9-BCC9-0232A173EFE8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7" name="Click here to edit label-455">
            <a:extLst>
              <a:ext uri="{FF2B5EF4-FFF2-40B4-BE49-F238E27FC236}">
                <a16:creationId xmlns:a16="http://schemas.microsoft.com/office/drawing/2014/main" id="{DAB41EC9-1093-4EAA-917F-2A0AC7A9EA3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5256A5-FD2B-4C6C-BCBD-61DBE7F6D7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98"/>
          <a:stretch/>
        </p:blipFill>
        <p:spPr>
          <a:xfrm>
            <a:off x="646123" y="1325704"/>
            <a:ext cx="16661457" cy="788714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91B99D-BEF1-4C1D-B798-D9B598562AA5}"/>
              </a:ext>
            </a:extLst>
          </p:cNvPr>
          <p:cNvCxnSpPr>
            <a:cxnSpLocks/>
          </p:cNvCxnSpPr>
          <p:nvPr/>
        </p:nvCxnSpPr>
        <p:spPr>
          <a:xfrm flipH="1" flipV="1">
            <a:off x="7133398" y="8671436"/>
            <a:ext cx="280220" cy="38264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2E683C-295A-41B1-9445-988BB609BF20}"/>
              </a:ext>
            </a:extLst>
          </p:cNvPr>
          <p:cNvCxnSpPr>
            <a:cxnSpLocks/>
          </p:cNvCxnSpPr>
          <p:nvPr/>
        </p:nvCxnSpPr>
        <p:spPr>
          <a:xfrm flipH="1" flipV="1">
            <a:off x="12757450" y="5498385"/>
            <a:ext cx="280220" cy="38264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D0004A-3F29-4453-89A4-A3EE0BB5A410}"/>
              </a:ext>
            </a:extLst>
          </p:cNvPr>
          <p:cNvCxnSpPr>
            <a:cxnSpLocks/>
          </p:cNvCxnSpPr>
          <p:nvPr/>
        </p:nvCxnSpPr>
        <p:spPr>
          <a:xfrm flipH="1" flipV="1">
            <a:off x="9144000" y="1698217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3991897" y="4381998"/>
            <a:ext cx="9969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Blanket Agreement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296FAC34-2C3E-480B-958F-A3D810AB4C1C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5C6731A2-E5C9-4EED-9333-4CBA30FBBBE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176981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A9797-09B8-49B3-AC53-6B18FED7CAA5}"/>
              </a:ext>
            </a:extLst>
          </p:cNvPr>
          <p:cNvSpPr txBox="1"/>
          <p:nvPr/>
        </p:nvSpPr>
        <p:spPr>
          <a:xfrm>
            <a:off x="480388" y="992344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blanket Agreement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BE9AE-C894-4CF0-A586-0A564BC10715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 →  Purchase Order   </a:t>
            </a:r>
            <a:endParaRPr lang="en-US" sz="2400" dirty="0"/>
          </a:p>
        </p:txBody>
      </p:sp>
      <p:sp>
        <p:nvSpPr>
          <p:cNvPr id="14" name="Click here to edit title-425">
            <a:extLst>
              <a:ext uri="{FF2B5EF4-FFF2-40B4-BE49-F238E27FC236}">
                <a16:creationId xmlns:a16="http://schemas.microsoft.com/office/drawing/2014/main" id="{F9EF33BA-C17F-4624-B3C1-61072D0336C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5" name="Click here to edit label-455">
            <a:extLst>
              <a:ext uri="{FF2B5EF4-FFF2-40B4-BE49-F238E27FC236}">
                <a16:creationId xmlns:a16="http://schemas.microsoft.com/office/drawing/2014/main" id="{2D6CDB67-6A36-44A0-9893-62527322E3A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EA9F3-D736-4FFB-A1F4-4FB98ECEA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20" y="1754099"/>
            <a:ext cx="5197453" cy="4322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73D9F-EC3D-4D3C-9214-34CB8D935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8227" y="2924180"/>
            <a:ext cx="5620534" cy="3648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DB464-52A7-4A8D-AD5E-B09184B1D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5422" y="4214083"/>
            <a:ext cx="5563376" cy="3705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00E86-0679-4DF2-9AF3-25F9D1957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46024" y="6248698"/>
            <a:ext cx="552527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5429356" y="4127837"/>
            <a:ext cx="709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Purchase Requisition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3D04517E-52F1-4F30-91CD-5F52401B4A2D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1048FD9D-6797-4360-B8F9-C2EC4375386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3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176981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A9797-09B8-49B3-AC53-6B18FED7CAA5}"/>
              </a:ext>
            </a:extLst>
          </p:cNvPr>
          <p:cNvSpPr txBox="1"/>
          <p:nvPr/>
        </p:nvSpPr>
        <p:spPr>
          <a:xfrm>
            <a:off x="480388" y="992344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blanket Agreement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BE9AE-C894-4CF0-A586-0A564BC10715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 →  Purchase Order   </a:t>
            </a:r>
            <a:endParaRPr lang="en-US" sz="2400" dirty="0"/>
          </a:p>
        </p:txBody>
      </p:sp>
      <p:sp>
        <p:nvSpPr>
          <p:cNvPr id="14" name="Click here to edit title-425">
            <a:extLst>
              <a:ext uri="{FF2B5EF4-FFF2-40B4-BE49-F238E27FC236}">
                <a16:creationId xmlns:a16="http://schemas.microsoft.com/office/drawing/2014/main" id="{F9EF33BA-C17F-4624-B3C1-61072D0336C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5" name="Click here to edit label-455">
            <a:extLst>
              <a:ext uri="{FF2B5EF4-FFF2-40B4-BE49-F238E27FC236}">
                <a16:creationId xmlns:a16="http://schemas.microsoft.com/office/drawing/2014/main" id="{2D6CDB67-6A36-44A0-9893-62527322E3A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3CF22-7AF9-4FD7-B587-FB2EE017A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5" y="2009353"/>
            <a:ext cx="5582429" cy="3696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319BA2-E372-4B1C-81D0-39714CAF9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8781" y="3948337"/>
            <a:ext cx="5563376" cy="367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1DBA2-466C-4439-B29A-7A28D1CA4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8822" y="4763714"/>
            <a:ext cx="5553850" cy="3639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82E6C-A69A-49AB-943D-6077D75326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4962" y="5647384"/>
            <a:ext cx="5544324" cy="3686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F4F1E4-C5F3-475D-BFB4-F9C16EF5D9CC}"/>
              </a:ext>
            </a:extLst>
          </p:cNvPr>
          <p:cNvSpPr txBox="1"/>
          <p:nvPr/>
        </p:nvSpPr>
        <p:spPr>
          <a:xfrm>
            <a:off x="4114800" y="7692509"/>
            <a:ext cx="313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Terms of Agreement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6BD1A5-C12F-41B8-AA02-F0D14D359321}"/>
              </a:ext>
            </a:extLst>
          </p:cNvPr>
          <p:cNvSpPr txBox="1"/>
          <p:nvPr/>
        </p:nvSpPr>
        <p:spPr>
          <a:xfrm>
            <a:off x="8787874" y="8455914"/>
            <a:ext cx="240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Price breaks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7D992-C546-497B-9C09-D6A5C234F07A}"/>
              </a:ext>
            </a:extLst>
          </p:cNvPr>
          <p:cNvSpPr txBox="1"/>
          <p:nvPr/>
        </p:nvSpPr>
        <p:spPr>
          <a:xfrm>
            <a:off x="13155561" y="9429060"/>
            <a:ext cx="386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Approve Blanket Agreement</a:t>
            </a:r>
          </a:p>
        </p:txBody>
      </p:sp>
    </p:spTree>
    <p:extLst>
      <p:ext uri="{BB962C8B-B14F-4D97-AF65-F5344CB8AC3E}">
        <p14:creationId xmlns:p14="http://schemas.microsoft.com/office/powerpoint/2010/main" val="27994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3991897" y="4741798"/>
            <a:ext cx="9969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Blanket Agreement Release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296FAC34-2C3E-480B-958F-A3D810AB4C1C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5C6731A2-E5C9-4EED-9333-4CBA30FBBBE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3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176981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A9797-09B8-49B3-AC53-6B18FED7CAA5}"/>
              </a:ext>
            </a:extLst>
          </p:cNvPr>
          <p:cNvSpPr txBox="1"/>
          <p:nvPr/>
        </p:nvSpPr>
        <p:spPr>
          <a:xfrm>
            <a:off x="272666" y="560110"/>
            <a:ext cx="709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Blanket Release </a:t>
            </a:r>
          </a:p>
          <a:p>
            <a:r>
              <a:rPr lang="en-US" sz="2800" dirty="0"/>
              <a:t>From PR auto create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BE9AE-C894-4CF0-A586-0A564BC10715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Auto Create</a:t>
            </a:r>
          </a:p>
        </p:txBody>
      </p:sp>
      <p:sp>
        <p:nvSpPr>
          <p:cNvPr id="14" name="Click here to edit title-425">
            <a:extLst>
              <a:ext uri="{FF2B5EF4-FFF2-40B4-BE49-F238E27FC236}">
                <a16:creationId xmlns:a16="http://schemas.microsoft.com/office/drawing/2014/main" id="{F9EF33BA-C17F-4624-B3C1-61072D0336C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5" name="Click here to edit label-455">
            <a:extLst>
              <a:ext uri="{FF2B5EF4-FFF2-40B4-BE49-F238E27FC236}">
                <a16:creationId xmlns:a16="http://schemas.microsoft.com/office/drawing/2014/main" id="{2D6CDB67-6A36-44A0-9893-62527322E3A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336FE-B2D3-409C-AA7A-74B3C1DE0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16" y="1599816"/>
            <a:ext cx="5219632" cy="43315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DC7A0D-83CF-42ED-AA0B-6A6943943F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783" y="2022148"/>
            <a:ext cx="6074459" cy="4058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C8EFE6-6E06-4408-B9A6-8F5D7476BA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7450" y="2001876"/>
            <a:ext cx="5478104" cy="39295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B9381B-D114-47E8-8119-7E8F8CFE44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32895" y="5984565"/>
            <a:ext cx="5593227" cy="416654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48D18C-B192-47E3-AC51-62C86F50E4E1}"/>
              </a:ext>
            </a:extLst>
          </p:cNvPr>
          <p:cNvCxnSpPr>
            <a:cxnSpLocks/>
          </p:cNvCxnSpPr>
          <p:nvPr/>
        </p:nvCxnSpPr>
        <p:spPr>
          <a:xfrm flipH="1" flipV="1">
            <a:off x="4854157" y="3269304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ECC97B-8F71-4177-8646-D918D54789B3}"/>
              </a:ext>
            </a:extLst>
          </p:cNvPr>
          <p:cNvCxnSpPr>
            <a:cxnSpLocks/>
          </p:cNvCxnSpPr>
          <p:nvPr/>
        </p:nvCxnSpPr>
        <p:spPr>
          <a:xfrm flipH="1" flipV="1">
            <a:off x="7457136" y="5382892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EAAE51-16B7-4BA0-8EC6-3B28E88EB6AD}"/>
              </a:ext>
            </a:extLst>
          </p:cNvPr>
          <p:cNvCxnSpPr>
            <a:cxnSpLocks/>
          </p:cNvCxnSpPr>
          <p:nvPr/>
        </p:nvCxnSpPr>
        <p:spPr>
          <a:xfrm flipH="1" flipV="1">
            <a:off x="14768854" y="5499803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B1B2AC-6766-475D-A14B-57D64462A085}"/>
              </a:ext>
            </a:extLst>
          </p:cNvPr>
          <p:cNvCxnSpPr>
            <a:cxnSpLocks/>
          </p:cNvCxnSpPr>
          <p:nvPr/>
        </p:nvCxnSpPr>
        <p:spPr>
          <a:xfrm flipH="1" flipV="1">
            <a:off x="14159228" y="8523669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3D4CC3-EED6-46C5-841C-200E90505A14}"/>
              </a:ext>
            </a:extLst>
          </p:cNvPr>
          <p:cNvCxnSpPr>
            <a:cxnSpLocks/>
          </p:cNvCxnSpPr>
          <p:nvPr/>
        </p:nvCxnSpPr>
        <p:spPr>
          <a:xfrm flipH="1" flipV="1">
            <a:off x="17019960" y="9868324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10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176981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A9797-09B8-49B3-AC53-6B18FED7CAA5}"/>
              </a:ext>
            </a:extLst>
          </p:cNvPr>
          <p:cNvSpPr txBox="1"/>
          <p:nvPr/>
        </p:nvSpPr>
        <p:spPr>
          <a:xfrm>
            <a:off x="272666" y="560110"/>
            <a:ext cx="709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Blanket Release </a:t>
            </a:r>
          </a:p>
          <a:p>
            <a:r>
              <a:rPr lang="en-US" sz="2800" dirty="0"/>
              <a:t>From PO No. Release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BE9AE-C894-4CF0-A586-0A564BC10715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 →  Release   </a:t>
            </a:r>
            <a:endParaRPr lang="en-US" sz="2400" dirty="0"/>
          </a:p>
        </p:txBody>
      </p:sp>
      <p:sp>
        <p:nvSpPr>
          <p:cNvPr id="14" name="Click here to edit title-425">
            <a:extLst>
              <a:ext uri="{FF2B5EF4-FFF2-40B4-BE49-F238E27FC236}">
                <a16:creationId xmlns:a16="http://schemas.microsoft.com/office/drawing/2014/main" id="{F9EF33BA-C17F-4624-B3C1-61072D0336C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5" name="Click here to edit label-455">
            <a:extLst>
              <a:ext uri="{FF2B5EF4-FFF2-40B4-BE49-F238E27FC236}">
                <a16:creationId xmlns:a16="http://schemas.microsoft.com/office/drawing/2014/main" id="{2D6CDB67-6A36-44A0-9893-62527322E3A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150F8-E61C-4D66-BDCD-2AD28B256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27" y="1749362"/>
            <a:ext cx="7256752" cy="6124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E307C-66A9-4A2E-865A-0881A804B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4700" y="2315837"/>
            <a:ext cx="8658225" cy="65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176981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A9797-09B8-49B3-AC53-6B18FED7CAA5}"/>
              </a:ext>
            </a:extLst>
          </p:cNvPr>
          <p:cNvSpPr txBox="1"/>
          <p:nvPr/>
        </p:nvSpPr>
        <p:spPr>
          <a:xfrm>
            <a:off x="480388" y="992344"/>
            <a:ext cx="709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Blanket Agreement Release</a:t>
            </a:r>
          </a:p>
          <a:p>
            <a:r>
              <a:rPr lang="en-US" sz="2800" dirty="0"/>
              <a:t>From Purchase Order Summary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BE9AE-C894-4CF0-A586-0A564BC10715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 →  Purchase Order Summary   </a:t>
            </a:r>
            <a:endParaRPr lang="en-US" sz="2400" dirty="0"/>
          </a:p>
        </p:txBody>
      </p:sp>
      <p:sp>
        <p:nvSpPr>
          <p:cNvPr id="14" name="Click here to edit title-425">
            <a:extLst>
              <a:ext uri="{FF2B5EF4-FFF2-40B4-BE49-F238E27FC236}">
                <a16:creationId xmlns:a16="http://schemas.microsoft.com/office/drawing/2014/main" id="{F9EF33BA-C17F-4624-B3C1-61072D0336C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5" name="Click here to edit label-455">
            <a:extLst>
              <a:ext uri="{FF2B5EF4-FFF2-40B4-BE49-F238E27FC236}">
                <a16:creationId xmlns:a16="http://schemas.microsoft.com/office/drawing/2014/main" id="{2D6CDB67-6A36-44A0-9893-62527322E3A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2EA2F-F091-404F-A81F-F88451423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98" y="2283802"/>
            <a:ext cx="5543550" cy="460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E7261-9D2A-401C-A8B9-241A44A66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1236" y="3363459"/>
            <a:ext cx="5840119" cy="42601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147D2A-8507-4217-AAFE-EB6A5AF05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115" y="5182988"/>
            <a:ext cx="5732914" cy="39854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F39427-F0F9-420B-9614-B7CF7368A9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55150" y="5751888"/>
            <a:ext cx="5732914" cy="359031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F2B63A-E7F0-4FF3-90E0-F67990DC982F}"/>
              </a:ext>
            </a:extLst>
          </p:cNvPr>
          <p:cNvCxnSpPr>
            <a:cxnSpLocks/>
          </p:cNvCxnSpPr>
          <p:nvPr/>
        </p:nvCxnSpPr>
        <p:spPr>
          <a:xfrm flipH="1" flipV="1">
            <a:off x="5735514" y="7212369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028776-C9F8-4E2F-B184-C1BA85F2DEE1}"/>
              </a:ext>
            </a:extLst>
          </p:cNvPr>
          <p:cNvCxnSpPr>
            <a:cxnSpLocks/>
          </p:cNvCxnSpPr>
          <p:nvPr/>
        </p:nvCxnSpPr>
        <p:spPr>
          <a:xfrm flipH="1" flipV="1">
            <a:off x="9797021" y="7506660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8D6186-BFDC-47CB-8AB1-FBEBA8BB4C85}"/>
              </a:ext>
            </a:extLst>
          </p:cNvPr>
          <p:cNvCxnSpPr>
            <a:cxnSpLocks/>
          </p:cNvCxnSpPr>
          <p:nvPr/>
        </p:nvCxnSpPr>
        <p:spPr>
          <a:xfrm flipH="1" flipV="1">
            <a:off x="15877683" y="7892540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176981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A9797-09B8-49B3-AC53-6B18FED7CAA5}"/>
              </a:ext>
            </a:extLst>
          </p:cNvPr>
          <p:cNvSpPr txBox="1"/>
          <p:nvPr/>
        </p:nvSpPr>
        <p:spPr>
          <a:xfrm>
            <a:off x="318627" y="898701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Blanket Agreement Release </a:t>
            </a:r>
            <a:r>
              <a:rPr lang="en-US" sz="2800" dirty="0"/>
              <a:t>(Controls)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BE9AE-C894-4CF0-A586-0A564BC10715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 →  Purchase Order Summary   </a:t>
            </a:r>
            <a:endParaRPr lang="en-US" sz="2400" dirty="0"/>
          </a:p>
        </p:txBody>
      </p:sp>
      <p:sp>
        <p:nvSpPr>
          <p:cNvPr id="14" name="Click here to edit title-425">
            <a:extLst>
              <a:ext uri="{FF2B5EF4-FFF2-40B4-BE49-F238E27FC236}">
                <a16:creationId xmlns:a16="http://schemas.microsoft.com/office/drawing/2014/main" id="{F9EF33BA-C17F-4624-B3C1-61072D0336C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5" name="Click here to edit label-455">
            <a:extLst>
              <a:ext uri="{FF2B5EF4-FFF2-40B4-BE49-F238E27FC236}">
                <a16:creationId xmlns:a16="http://schemas.microsoft.com/office/drawing/2014/main" id="{2D6CDB67-6A36-44A0-9893-62527322E3A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1E4-C5F3-475D-BFB4-F9C16EF5D9CC}"/>
              </a:ext>
            </a:extLst>
          </p:cNvPr>
          <p:cNvSpPr txBox="1"/>
          <p:nvPr/>
        </p:nvSpPr>
        <p:spPr>
          <a:xfrm>
            <a:off x="2059914" y="6155220"/>
            <a:ext cx="240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Receiving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6BD1A5-C12F-41B8-AA02-F0D14D359321}"/>
              </a:ext>
            </a:extLst>
          </p:cNvPr>
          <p:cNvSpPr txBox="1"/>
          <p:nvPr/>
        </p:nvSpPr>
        <p:spPr>
          <a:xfrm>
            <a:off x="8809139" y="7661679"/>
            <a:ext cx="240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Distributions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7D992-C546-497B-9C09-D6A5C234F07A}"/>
              </a:ext>
            </a:extLst>
          </p:cNvPr>
          <p:cNvSpPr txBox="1"/>
          <p:nvPr/>
        </p:nvSpPr>
        <p:spPr>
          <a:xfrm>
            <a:off x="14071526" y="9333275"/>
            <a:ext cx="3199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Agreement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AD7CD-5FB3-49BF-AD12-2B6AEE13A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34" y="1497464"/>
            <a:ext cx="7437194" cy="4711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49D0AA-7375-41C7-93DB-6F5A492C2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958" y="3186342"/>
            <a:ext cx="6799544" cy="43005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03E5B4-86F3-4661-9824-97C21654ED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511"/>
          <a:stretch/>
        </p:blipFill>
        <p:spPr>
          <a:xfrm>
            <a:off x="12103620" y="4763455"/>
            <a:ext cx="6090124" cy="45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176981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A9797-09B8-49B3-AC53-6B18FED7CAA5}"/>
              </a:ext>
            </a:extLst>
          </p:cNvPr>
          <p:cNvSpPr txBox="1"/>
          <p:nvPr/>
        </p:nvSpPr>
        <p:spPr>
          <a:xfrm>
            <a:off x="318627" y="601699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Blanket Agreement Release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BE9AE-C894-4CF0-A586-0A564BC10715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 →  Purchase Order  Summary  </a:t>
            </a:r>
            <a:endParaRPr lang="en-US" sz="2400" dirty="0"/>
          </a:p>
        </p:txBody>
      </p:sp>
      <p:sp>
        <p:nvSpPr>
          <p:cNvPr id="14" name="Click here to edit title-425">
            <a:extLst>
              <a:ext uri="{FF2B5EF4-FFF2-40B4-BE49-F238E27FC236}">
                <a16:creationId xmlns:a16="http://schemas.microsoft.com/office/drawing/2014/main" id="{F9EF33BA-C17F-4624-B3C1-61072D0336C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5" name="Click here to edit label-455">
            <a:extLst>
              <a:ext uri="{FF2B5EF4-FFF2-40B4-BE49-F238E27FC236}">
                <a16:creationId xmlns:a16="http://schemas.microsoft.com/office/drawing/2014/main" id="{2D6CDB67-6A36-44A0-9893-62527322E3A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1E4-C5F3-475D-BFB4-F9C16EF5D9CC}"/>
              </a:ext>
            </a:extLst>
          </p:cNvPr>
          <p:cNvSpPr txBox="1"/>
          <p:nvPr/>
        </p:nvSpPr>
        <p:spPr>
          <a:xfrm>
            <a:off x="7575378" y="7552552"/>
            <a:ext cx="468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Blanket Agreement Approve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E3BBF-5FCE-4859-8506-8DA77BD80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54" y="1186474"/>
            <a:ext cx="8599552" cy="6273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C47B12-0298-4161-A387-4FD4D6FC4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670" y="1186474"/>
            <a:ext cx="8303663" cy="615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6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176981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A9797-09B8-49B3-AC53-6B18FED7CAA5}"/>
              </a:ext>
            </a:extLst>
          </p:cNvPr>
          <p:cNvSpPr txBox="1"/>
          <p:nvPr/>
        </p:nvSpPr>
        <p:spPr>
          <a:xfrm>
            <a:off x="318627" y="623884"/>
            <a:ext cx="8548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Blanket Agreement and Release Summaries: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BE9AE-C894-4CF0-A586-0A564BC10715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Purchase order →  Purchase Order  Summary  </a:t>
            </a:r>
            <a:endParaRPr lang="en-US" sz="2400" dirty="0"/>
          </a:p>
        </p:txBody>
      </p:sp>
      <p:sp>
        <p:nvSpPr>
          <p:cNvPr id="14" name="Click here to edit title-425">
            <a:extLst>
              <a:ext uri="{FF2B5EF4-FFF2-40B4-BE49-F238E27FC236}">
                <a16:creationId xmlns:a16="http://schemas.microsoft.com/office/drawing/2014/main" id="{F9EF33BA-C17F-4624-B3C1-61072D0336C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5" name="Click here to edit label-455">
            <a:extLst>
              <a:ext uri="{FF2B5EF4-FFF2-40B4-BE49-F238E27FC236}">
                <a16:creationId xmlns:a16="http://schemas.microsoft.com/office/drawing/2014/main" id="{2D6CDB67-6A36-44A0-9893-62527322E3A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4C2BD-12E2-4AFE-A091-75E8E49B0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28" y="1252323"/>
            <a:ext cx="8471412" cy="6064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53CE20-E42E-437B-B607-7D12222D0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6852" y="1275962"/>
            <a:ext cx="9199767" cy="60408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99F47-B243-459B-8D81-E9C3E9D3214F}"/>
              </a:ext>
            </a:extLst>
          </p:cNvPr>
          <p:cNvSpPr txBox="1"/>
          <p:nvPr/>
        </p:nvSpPr>
        <p:spPr>
          <a:xfrm>
            <a:off x="1910776" y="7578417"/>
            <a:ext cx="422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Blanket Release Summary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3E945-2DE6-4D61-B7E7-37B143BCB613}"/>
              </a:ext>
            </a:extLst>
          </p:cNvPr>
          <p:cNvSpPr txBox="1"/>
          <p:nvPr/>
        </p:nvSpPr>
        <p:spPr>
          <a:xfrm>
            <a:off x="11474246" y="7555397"/>
            <a:ext cx="535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 summary - Blanket Agreement</a:t>
            </a:r>
          </a:p>
        </p:txBody>
      </p:sp>
    </p:spTree>
    <p:extLst>
      <p:ext uri="{BB962C8B-B14F-4D97-AF65-F5344CB8AC3E}">
        <p14:creationId xmlns:p14="http://schemas.microsoft.com/office/powerpoint/2010/main" val="37067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4377930" y="4127837"/>
            <a:ext cx="864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Issuance of POs 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E28965EA-CBE9-4A70-8011-9DED179CF8D9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D9953ECF-7095-4FA3-A829-9F20774FEE61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9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06386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318627" y="756804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Purchase Order Issuance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480388" y="914393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Inquiries → view documents</a:t>
            </a:r>
            <a:endParaRPr lang="en-US" sz="2400" dirty="0"/>
          </a:p>
        </p:txBody>
      </p:sp>
      <p:sp>
        <p:nvSpPr>
          <p:cNvPr id="16" name="Click here to edit title-425">
            <a:extLst>
              <a:ext uri="{FF2B5EF4-FFF2-40B4-BE49-F238E27FC236}">
                <a16:creationId xmlns:a16="http://schemas.microsoft.com/office/drawing/2014/main" id="{EC5805E3-1B6E-4AD9-BCC9-0232A173EFE8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7" name="Click here to edit label-455">
            <a:extLst>
              <a:ext uri="{FF2B5EF4-FFF2-40B4-BE49-F238E27FC236}">
                <a16:creationId xmlns:a16="http://schemas.microsoft.com/office/drawing/2014/main" id="{DAB41EC9-1093-4EAA-917F-2A0AC7A9EA3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C3B69-C432-4BBB-AE32-57B0600BE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82" y="1481067"/>
            <a:ext cx="17661798" cy="65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6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Purchase Requisition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</a:t>
            </a:r>
            <a:r>
              <a:rPr lang="en-US" sz="2400" b="1" dirty="0" err="1"/>
              <a:t>SuperUser</a:t>
            </a:r>
            <a:r>
              <a:rPr lang="en-US" sz="2400" b="1" dirty="0"/>
              <a:t>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Requisition →  Requisitions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D4344-C1A7-4670-A343-9EA7C4BE2C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1615245"/>
            <a:ext cx="17726515" cy="72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6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06386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318627" y="756804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Purchase Order Issuance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480388" y="914393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Inquiries → view documents</a:t>
            </a:r>
            <a:endParaRPr lang="en-US" sz="2400" dirty="0"/>
          </a:p>
        </p:txBody>
      </p:sp>
      <p:sp>
        <p:nvSpPr>
          <p:cNvPr id="16" name="Click here to edit title-425">
            <a:extLst>
              <a:ext uri="{FF2B5EF4-FFF2-40B4-BE49-F238E27FC236}">
                <a16:creationId xmlns:a16="http://schemas.microsoft.com/office/drawing/2014/main" id="{EC5805E3-1B6E-4AD9-BCC9-0232A173EFE8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7" name="Click here to edit label-455">
            <a:extLst>
              <a:ext uri="{FF2B5EF4-FFF2-40B4-BE49-F238E27FC236}">
                <a16:creationId xmlns:a16="http://schemas.microsoft.com/office/drawing/2014/main" id="{DAB41EC9-1093-4EAA-917F-2A0AC7A9EA3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D0004A-3F29-4453-89A4-A3EE0BB5A410}"/>
              </a:ext>
            </a:extLst>
          </p:cNvPr>
          <p:cNvCxnSpPr>
            <a:cxnSpLocks/>
          </p:cNvCxnSpPr>
          <p:nvPr/>
        </p:nvCxnSpPr>
        <p:spPr>
          <a:xfrm flipH="1" flipV="1">
            <a:off x="9144000" y="1698217"/>
            <a:ext cx="353961" cy="2338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1CF7CC7-DE7C-41C4-B18D-7BFB3F175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906" y="1152075"/>
            <a:ext cx="6700684" cy="8563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4377929" y="4127837"/>
            <a:ext cx="864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Approved Supplier List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AA2E71F1-1CA8-48F9-AA6B-7D0D60CBA7DA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90A8B7FD-A73C-4CAC-8A5F-A36DFBE45C5F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2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Approved Supplier List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</a:t>
            </a:r>
            <a:r>
              <a:rPr lang="en-US" sz="2400" b="1" dirty="0" err="1"/>
              <a:t>SuperUser</a:t>
            </a:r>
            <a:r>
              <a:rPr lang="en-US" sz="2400" b="1" dirty="0"/>
              <a:t>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Supply Base → Approved Supplier list</a:t>
            </a:r>
            <a:endParaRPr lang="en-US" sz="2400" dirty="0"/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E9797-943B-4173-9271-B4519A423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5" y="1742404"/>
            <a:ext cx="17225030" cy="6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4377930" y="4127837"/>
            <a:ext cx="864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Supply Planning Method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E28965EA-CBE9-4A70-8011-9DED179CF8D9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D9953ECF-7095-4FA3-A829-9F20774FEE61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1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12247232" y="2016467"/>
            <a:ext cx="345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MIN MAX Planning</a:t>
            </a:r>
            <a:endParaRPr lang="en-US" sz="2400" dirty="0"/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EBA6F485-A435-4097-883B-BDB4229CB45F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5ED992B2-27F6-447C-BCD9-11316893545E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2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nd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25CDA-F75A-407B-8479-DF7D4927B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881" y="2601242"/>
            <a:ext cx="8691399" cy="5669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FA2A6C-BA57-48EF-B2FB-2BA6B29C2D48}"/>
              </a:ext>
            </a:extLst>
          </p:cNvPr>
          <p:cNvSpPr/>
          <p:nvPr/>
        </p:nvSpPr>
        <p:spPr>
          <a:xfrm>
            <a:off x="480388" y="8112417"/>
            <a:ext cx="1763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75DFF-D033-4084-AF2A-4243465113D0}"/>
              </a:ext>
            </a:extLst>
          </p:cNvPr>
          <p:cNvSpPr/>
          <p:nvPr/>
        </p:nvSpPr>
        <p:spPr>
          <a:xfrm>
            <a:off x="75738" y="1161929"/>
            <a:ext cx="8658224" cy="754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738188" indent="-561975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C13528-3D40-48EB-AD0E-E7BBA8D8E7B2}"/>
              </a:ext>
            </a:extLst>
          </p:cNvPr>
          <p:cNvSpPr/>
          <p:nvPr/>
        </p:nvSpPr>
        <p:spPr>
          <a:xfrm>
            <a:off x="165316" y="1220476"/>
            <a:ext cx="4584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Oracle Planning Methods:</a:t>
            </a:r>
          </a:p>
        </p:txBody>
      </p:sp>
      <p:pic>
        <p:nvPicPr>
          <p:cNvPr id="15" name="Rect">
            <a:extLst>
              <a:ext uri="{FF2B5EF4-FFF2-40B4-BE49-F238E27FC236}">
                <a16:creationId xmlns:a16="http://schemas.microsoft.com/office/drawing/2014/main" id="{AA5DFA91-A17A-4141-8821-42C4EFA87D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75738" y="2072162"/>
            <a:ext cx="8662910" cy="80988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4E3A68-9E12-4B51-A6F5-82067DA6E222}"/>
              </a:ext>
            </a:extLst>
          </p:cNvPr>
          <p:cNvSpPr/>
          <p:nvPr/>
        </p:nvSpPr>
        <p:spPr>
          <a:xfrm>
            <a:off x="193389" y="2205835"/>
            <a:ext cx="8545260" cy="684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8188" indent="-56197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Reorder-point planning (Organization)</a:t>
            </a:r>
            <a:endParaRPr lang="en-US" sz="3200" b="1" dirty="0">
              <a:solidFill>
                <a:schemeClr val="bg1"/>
              </a:solidFill>
            </a:endParaRPr>
          </a:p>
          <a:p>
            <a:pPr marL="738188" indent="-56197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bg1"/>
                </a:solidFill>
              </a:rPr>
              <a:t>Min-max planning </a:t>
            </a:r>
            <a:r>
              <a:rPr lang="en-US" sz="3200" b="1" dirty="0">
                <a:solidFill>
                  <a:schemeClr val="bg1"/>
                </a:solidFill>
              </a:rPr>
              <a:t>(Organization and sub inventory) </a:t>
            </a:r>
          </a:p>
          <a:p>
            <a:pPr marL="738188" indent="-56197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Replenishment Counting </a:t>
            </a:r>
          </a:p>
          <a:p>
            <a:pPr marL="738188" indent="-56197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Vendor managed </a:t>
            </a:r>
          </a:p>
          <a:p>
            <a:pPr marL="738188" indent="-56197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Kanban planning </a:t>
            </a:r>
          </a:p>
          <a:p>
            <a:pPr marL="738188" indent="-561975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</a:rPr>
              <a:t>Material-Requirements Planning: </a:t>
            </a:r>
          </a:p>
          <a:p>
            <a:pPr marL="796925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Master Production Scheduling/ Master Demand Scheduling (Organization)</a:t>
            </a:r>
          </a:p>
        </p:txBody>
      </p:sp>
    </p:spTree>
    <p:extLst>
      <p:ext uri="{BB962C8B-B14F-4D97-AF65-F5344CB8AC3E}">
        <p14:creationId xmlns:p14="http://schemas.microsoft.com/office/powerpoint/2010/main" val="171485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MIN-MAX </a:t>
            </a:r>
            <a:r>
              <a:rPr lang="en-US" sz="3200" dirty="0"/>
              <a:t>Setting from </a:t>
            </a:r>
            <a:r>
              <a:rPr lang="en-US" sz="3200" b="1" dirty="0"/>
              <a:t>Sub inventory 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AG_Inventory</a:t>
            </a:r>
            <a:r>
              <a:rPr lang="en-US" sz="2400" b="1" dirty="0"/>
              <a:t>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Sub Inventory – MIN-MAX </a:t>
            </a:r>
            <a:endParaRPr lang="en-US" sz="2400" dirty="0"/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5B999-6D63-46D5-9851-7AB88D75B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011" y="1648515"/>
            <a:ext cx="15925582" cy="68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MIN-MAX Planning Method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Item → Organization Item</a:t>
            </a:r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2" name="AutoShape 2" descr="blob:https://web.whatsapp.com/42124696-c8cb-402e-8e4b-e596a269fe9e">
            <a:extLst>
              <a:ext uri="{FF2B5EF4-FFF2-40B4-BE49-F238E27FC236}">
                <a16:creationId xmlns:a16="http://schemas.microsoft.com/office/drawing/2014/main" id="{8E3B0325-591B-4DAC-96A0-8BCA907B41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A1014-1C3F-44AF-AFB6-378813B9B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5" y="1646648"/>
            <a:ext cx="17569355" cy="724735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5C1C75-6B90-476F-B2E4-25CD9A048B42}"/>
              </a:ext>
            </a:extLst>
          </p:cNvPr>
          <p:cNvCxnSpPr>
            <a:cxnSpLocks/>
          </p:cNvCxnSpPr>
          <p:nvPr/>
        </p:nvCxnSpPr>
        <p:spPr>
          <a:xfrm flipH="1" flipV="1">
            <a:off x="10615818" y="4758250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DD8494-0F53-4539-814F-4446CFC03640}"/>
              </a:ext>
            </a:extLst>
          </p:cNvPr>
          <p:cNvCxnSpPr>
            <a:cxnSpLocks/>
          </p:cNvCxnSpPr>
          <p:nvPr/>
        </p:nvCxnSpPr>
        <p:spPr>
          <a:xfrm flipH="1" flipV="1">
            <a:off x="10615818" y="5104031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2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MIN-MAX Planning Method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AG_Inventory</a:t>
            </a:r>
            <a:r>
              <a:rPr lang="en-US" sz="2400" b="1" dirty="0"/>
              <a:t>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Planning </a:t>
            </a:r>
            <a:endParaRPr lang="en-US" sz="2400" dirty="0"/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7025C-1A9C-49FB-A92A-DDF3924A9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25" y="1717704"/>
            <a:ext cx="17375060" cy="6922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F82484-4A77-4A3B-BEF3-2AADC1956391}"/>
              </a:ext>
            </a:extLst>
          </p:cNvPr>
          <p:cNvSpPr txBox="1"/>
          <p:nvPr/>
        </p:nvSpPr>
        <p:spPr>
          <a:xfrm>
            <a:off x="9026283" y="9054433"/>
            <a:ext cx="6562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Run Request:  Min-Max planning report</a:t>
            </a:r>
          </a:p>
        </p:txBody>
      </p:sp>
    </p:spTree>
    <p:extLst>
      <p:ext uri="{BB962C8B-B14F-4D97-AF65-F5344CB8AC3E}">
        <p14:creationId xmlns:p14="http://schemas.microsoft.com/office/powerpoint/2010/main" val="158430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MIN-MAX Planning Method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 Inventory 2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Request </a:t>
            </a:r>
            <a:endParaRPr lang="en-US" sz="2400" dirty="0"/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AAF27-946B-45BF-A9EE-4B520A4DA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24" y="1741673"/>
            <a:ext cx="16665443" cy="69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4377929" y="4127837"/>
            <a:ext cx="864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Material Receipt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AA2E71F1-1CA8-48F9-AA6B-7D0D60CBA7DA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90A8B7FD-A73C-4CAC-8A5F-A36DFBE45C5F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3871912" y="4097548"/>
            <a:ext cx="10239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Purchase Requisition Summary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27C956FF-0BF4-421D-8E7F-C98C182B7A13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43B231D1-D80E-46A8-816C-730B4C544718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9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55085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Material Receipts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Receiving  → Receipts</a:t>
            </a:r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C85A1-EAE2-41AA-B530-D10C30324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25" y="1672491"/>
            <a:ext cx="17255379" cy="66478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849AFB-5125-406C-A5E9-A93FB536B602}"/>
              </a:ext>
            </a:extLst>
          </p:cNvPr>
          <p:cNvCxnSpPr>
            <a:cxnSpLocks/>
          </p:cNvCxnSpPr>
          <p:nvPr/>
        </p:nvCxnSpPr>
        <p:spPr>
          <a:xfrm flipH="1" flipV="1">
            <a:off x="7454746" y="3007109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37A615-86EF-42FD-8E66-4607CA3F47FE}"/>
              </a:ext>
            </a:extLst>
          </p:cNvPr>
          <p:cNvCxnSpPr>
            <a:cxnSpLocks/>
          </p:cNvCxnSpPr>
          <p:nvPr/>
        </p:nvCxnSpPr>
        <p:spPr>
          <a:xfrm flipH="1" flipV="1">
            <a:off x="16795392" y="2890684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83DADE-DA64-4A10-BEA1-4120389DA2F4}"/>
              </a:ext>
            </a:extLst>
          </p:cNvPr>
          <p:cNvCxnSpPr>
            <a:cxnSpLocks/>
          </p:cNvCxnSpPr>
          <p:nvPr/>
        </p:nvCxnSpPr>
        <p:spPr>
          <a:xfrm flipH="1" flipV="1">
            <a:off x="16795392" y="6787612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CD36C75-8728-4E75-9D4B-56CFBDD67978}"/>
              </a:ext>
            </a:extLst>
          </p:cNvPr>
          <p:cNvSpPr/>
          <p:nvPr/>
        </p:nvSpPr>
        <p:spPr>
          <a:xfrm>
            <a:off x="11632935" y="8320370"/>
            <a:ext cx="5265993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An auto request generated after saving of </a:t>
            </a:r>
            <a:r>
              <a:rPr lang="en-US" b="1" dirty="0"/>
              <a:t>receipt date</a:t>
            </a:r>
          </a:p>
          <a:p>
            <a:pPr>
              <a:lnSpc>
                <a:spcPct val="150000"/>
              </a:lnSpc>
            </a:pPr>
            <a:r>
              <a:rPr lang="en-US" dirty="0"/>
              <a:t>Request name: Receiving transaction processor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184F2-51E5-4421-87EE-DD8947AB0155}"/>
              </a:ext>
            </a:extLst>
          </p:cNvPr>
          <p:cNvSpPr txBox="1"/>
          <p:nvPr/>
        </p:nvSpPr>
        <p:spPr>
          <a:xfrm>
            <a:off x="545925" y="7819754"/>
            <a:ext cx="253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step: Receipt </a:t>
            </a:r>
          </a:p>
        </p:txBody>
      </p:sp>
    </p:spTree>
    <p:extLst>
      <p:ext uri="{BB962C8B-B14F-4D97-AF65-F5344CB8AC3E}">
        <p14:creationId xmlns:p14="http://schemas.microsoft.com/office/powerpoint/2010/main" val="348891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174398" y="679483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Material Receipts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Receiving  → Receiving Transactions </a:t>
            </a:r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D36C75-8728-4E75-9D4B-56CFBDD67978}"/>
              </a:ext>
            </a:extLst>
          </p:cNvPr>
          <p:cNvSpPr/>
          <p:nvPr/>
        </p:nvSpPr>
        <p:spPr>
          <a:xfrm rot="10800000" flipV="1">
            <a:off x="545925" y="7886917"/>
            <a:ext cx="557909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Step: Inspection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5A504-5E04-46DC-AA03-2E15398498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66" y="1153745"/>
            <a:ext cx="6046281" cy="4964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1E61AB-84BD-4092-81DC-8F9DE435B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4559" y="1317865"/>
            <a:ext cx="7836704" cy="4964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3E3C6-9A0F-4BBB-A23E-610317A56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0784" y="1008692"/>
            <a:ext cx="6636665" cy="4964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A4903-9B4B-4517-9067-E6F7F2004F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2231" y="5067557"/>
            <a:ext cx="6712968" cy="51953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D9C1B0-C521-43D1-BA79-07147CF73FC7}"/>
              </a:ext>
            </a:extLst>
          </p:cNvPr>
          <p:cNvCxnSpPr>
            <a:cxnSpLocks/>
          </p:cNvCxnSpPr>
          <p:nvPr/>
        </p:nvCxnSpPr>
        <p:spPr>
          <a:xfrm flipH="1" flipV="1">
            <a:off x="9332739" y="3635750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149E16-3711-4F41-BEF6-AF3F2A03AFC9}"/>
              </a:ext>
            </a:extLst>
          </p:cNvPr>
          <p:cNvCxnSpPr>
            <a:cxnSpLocks/>
          </p:cNvCxnSpPr>
          <p:nvPr/>
        </p:nvCxnSpPr>
        <p:spPr>
          <a:xfrm flipH="1" flipV="1">
            <a:off x="8621906" y="2665823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CA834A-1A03-4B38-83BF-0B237A45C247}"/>
              </a:ext>
            </a:extLst>
          </p:cNvPr>
          <p:cNvCxnSpPr>
            <a:cxnSpLocks/>
          </p:cNvCxnSpPr>
          <p:nvPr/>
        </p:nvCxnSpPr>
        <p:spPr>
          <a:xfrm flipH="1" flipV="1">
            <a:off x="16547707" y="5559035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ACBF39-12B1-4D6E-9EB9-FA53ECD4A060}"/>
              </a:ext>
            </a:extLst>
          </p:cNvPr>
          <p:cNvCxnSpPr>
            <a:cxnSpLocks/>
          </p:cNvCxnSpPr>
          <p:nvPr/>
        </p:nvCxnSpPr>
        <p:spPr>
          <a:xfrm flipH="1" flipV="1">
            <a:off x="13386457" y="8352509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169416-32F8-4DA2-9372-22D25EE39FF2}"/>
              </a:ext>
            </a:extLst>
          </p:cNvPr>
          <p:cNvCxnSpPr>
            <a:cxnSpLocks/>
          </p:cNvCxnSpPr>
          <p:nvPr/>
        </p:nvCxnSpPr>
        <p:spPr>
          <a:xfrm flipH="1" flipV="1">
            <a:off x="9950233" y="5412700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A985BF-D894-41AC-8BD5-3FC1C5C111C4}"/>
              </a:ext>
            </a:extLst>
          </p:cNvPr>
          <p:cNvCxnSpPr>
            <a:cxnSpLocks/>
          </p:cNvCxnSpPr>
          <p:nvPr/>
        </p:nvCxnSpPr>
        <p:spPr>
          <a:xfrm flipH="1" flipV="1">
            <a:off x="10088703" y="6560445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-1524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101487" y="-503350"/>
            <a:ext cx="10239375" cy="10805098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Material Receipts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Receiving  → Receiving Transactions </a:t>
            </a:r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93204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22784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D36C75-8728-4E75-9D4B-56CFBDD67978}"/>
              </a:ext>
            </a:extLst>
          </p:cNvPr>
          <p:cNvSpPr/>
          <p:nvPr/>
        </p:nvSpPr>
        <p:spPr>
          <a:xfrm rot="10800000" flipV="1">
            <a:off x="545925" y="7967041"/>
            <a:ext cx="557909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3</a:t>
            </a:r>
            <a:r>
              <a:rPr lang="en-US" sz="2400" b="1" baseline="30000" dirty="0"/>
              <a:t>rd</a:t>
            </a:r>
            <a:r>
              <a:rPr lang="en-US" sz="2400" b="1" dirty="0"/>
              <a:t> Step: Deliver to sub-Inventory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7FCB2-5FBA-4CAF-8944-16F681F89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19" y="1615246"/>
            <a:ext cx="8253981" cy="6281078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10DF52-113D-48BD-B40D-9F2690FFD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3514" y="3063424"/>
            <a:ext cx="8474141" cy="57154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C0F526-E19C-4DE5-8216-89CDA26DB42E}"/>
              </a:ext>
            </a:extLst>
          </p:cNvPr>
          <p:cNvCxnSpPr>
            <a:cxnSpLocks/>
          </p:cNvCxnSpPr>
          <p:nvPr/>
        </p:nvCxnSpPr>
        <p:spPr>
          <a:xfrm flipH="1" flipV="1">
            <a:off x="9822508" y="4899199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A2698C-6103-4F21-87A3-D0825FD789CE}"/>
              </a:ext>
            </a:extLst>
          </p:cNvPr>
          <p:cNvCxnSpPr>
            <a:cxnSpLocks/>
          </p:cNvCxnSpPr>
          <p:nvPr/>
        </p:nvCxnSpPr>
        <p:spPr>
          <a:xfrm flipH="1" flipV="1">
            <a:off x="14697097" y="6142709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D7CC77-6B6E-4B60-BA17-CDA328EF31D8}"/>
              </a:ext>
            </a:extLst>
          </p:cNvPr>
          <p:cNvCxnSpPr>
            <a:cxnSpLocks/>
          </p:cNvCxnSpPr>
          <p:nvPr/>
        </p:nvCxnSpPr>
        <p:spPr>
          <a:xfrm flipH="1" flipV="1">
            <a:off x="16111011" y="8323263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B43DD8-9F04-4A04-9E41-6F87C8B0D7FB}"/>
              </a:ext>
            </a:extLst>
          </p:cNvPr>
          <p:cNvCxnSpPr>
            <a:cxnSpLocks/>
          </p:cNvCxnSpPr>
          <p:nvPr/>
        </p:nvCxnSpPr>
        <p:spPr>
          <a:xfrm flipH="1" flipV="1">
            <a:off x="10401611" y="3414749"/>
            <a:ext cx="241266" cy="2328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9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-1524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95967" y="-503350"/>
            <a:ext cx="10239375" cy="10805098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Material Return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Receiving  → return </a:t>
            </a:r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93204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22784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D36C75-8728-4E75-9D4B-56CFBDD67978}"/>
              </a:ext>
            </a:extLst>
          </p:cNvPr>
          <p:cNvSpPr/>
          <p:nvPr/>
        </p:nvSpPr>
        <p:spPr>
          <a:xfrm rot="10800000" flipV="1">
            <a:off x="545925" y="7967041"/>
            <a:ext cx="557909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Return to supplier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D3B5D-CF39-43D3-AE01-C56EF24D1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09" y="1662020"/>
            <a:ext cx="7126898" cy="5786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32835-C900-4F15-8D4E-70973967A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6344" y="2393584"/>
            <a:ext cx="10413270" cy="56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8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169943" y="-503350"/>
            <a:ext cx="10239375" cy="10805098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Material Receipts (Without PO)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Receiving  → receipt</a:t>
            </a:r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93204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22784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D36C75-8728-4E75-9D4B-56CFBDD67978}"/>
              </a:ext>
            </a:extLst>
          </p:cNvPr>
          <p:cNvSpPr/>
          <p:nvPr/>
        </p:nvSpPr>
        <p:spPr>
          <a:xfrm rot="10800000" flipV="1">
            <a:off x="545925" y="7053505"/>
            <a:ext cx="557909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Receive without PO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step receive unorder receipt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C7D14-0931-4D86-8D36-9A8F1408F07C}"/>
              </a:ext>
            </a:extLst>
          </p:cNvPr>
          <p:cNvSpPr txBox="1"/>
          <p:nvPr/>
        </p:nvSpPr>
        <p:spPr>
          <a:xfrm>
            <a:off x="7575379" y="8794412"/>
            <a:ext cx="9509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Condition of receipt</a:t>
            </a:r>
          </a:p>
          <a:p>
            <a:r>
              <a:rPr lang="en-US" sz="2400" b="1" dirty="0"/>
              <a:t>Allow unordered receipt (Item - Supplier –Receiving option)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44632-0ABA-4B08-919E-880B655FE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388" y="1730886"/>
            <a:ext cx="4637302" cy="372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212CAF-599F-4F83-87F9-818AA860BD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7307" y="1662021"/>
            <a:ext cx="5336694" cy="4099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C79FD-B78C-40EA-BB85-D0DBD74DD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4609" y="1965037"/>
            <a:ext cx="5839640" cy="4458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8A9572-C13D-4CA5-9F45-99873E8ECF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82235" y="3823558"/>
            <a:ext cx="5925377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4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95967" y="-503350"/>
            <a:ext cx="10239375" cy="10805098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Material Receipts (Without PO)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AG_Purchasing Super User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Receiving  → Match unordered receipt</a:t>
            </a:r>
          </a:p>
        </p:txBody>
      </p:sp>
      <p:sp>
        <p:nvSpPr>
          <p:cNvPr id="11" name="Click here to edit title-425">
            <a:extLst>
              <a:ext uri="{FF2B5EF4-FFF2-40B4-BE49-F238E27FC236}">
                <a16:creationId xmlns:a16="http://schemas.microsoft.com/office/drawing/2014/main" id="{003313F6-8C39-48A7-A696-0872EA672C1E}"/>
              </a:ext>
            </a:extLst>
          </p:cNvPr>
          <p:cNvSpPr txBox="1"/>
          <p:nvPr/>
        </p:nvSpPr>
        <p:spPr>
          <a:xfrm>
            <a:off x="2289571" y="193204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2" name="Click here to edit label-455">
            <a:extLst>
              <a:ext uri="{FF2B5EF4-FFF2-40B4-BE49-F238E27FC236}">
                <a16:creationId xmlns:a16="http://schemas.microsoft.com/office/drawing/2014/main" id="{9BFEAC5D-1FF0-4EF2-92A9-F636837D91F6}"/>
              </a:ext>
            </a:extLst>
          </p:cNvPr>
          <p:cNvSpPr txBox="1"/>
          <p:nvPr/>
        </p:nvSpPr>
        <p:spPr>
          <a:xfrm>
            <a:off x="318627" y="122784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D36C75-8728-4E75-9D4B-56CFBDD67978}"/>
              </a:ext>
            </a:extLst>
          </p:cNvPr>
          <p:cNvSpPr/>
          <p:nvPr/>
        </p:nvSpPr>
        <p:spPr>
          <a:xfrm rot="10800000" flipV="1">
            <a:off x="500488" y="7316779"/>
            <a:ext cx="709499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Receive without PO: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2</a:t>
            </a:r>
            <a:r>
              <a:rPr lang="en-US" sz="2400" b="1" baseline="30000" dirty="0"/>
              <a:t>nd</a:t>
            </a:r>
            <a:r>
              <a:rPr lang="en-US" sz="2400" b="1" dirty="0"/>
              <a:t> step Matching With PO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B6B92A-98A6-4C0B-903A-2E3F1AAC7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25" y="1847760"/>
            <a:ext cx="6223304" cy="4934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913DF2-8E1B-498E-B741-C7BD37B57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9968" y="2488653"/>
            <a:ext cx="6340779" cy="4564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DA1E2-E57E-4203-9B4D-C79790A0E4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2" y="3727123"/>
            <a:ext cx="5876279" cy="43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0"/>
            <a:ext cx="10239375" cy="102870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38099" y="161928"/>
            <a:ext cx="8343900" cy="10210800"/>
          </a:xfrm>
          <a:prstGeom prst="rect">
            <a:avLst/>
          </a:prstGeom>
        </p:spPr>
      </p:pic>
      <p:sp>
        <p:nvSpPr>
          <p:cNvPr id="51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3800" y="1779171"/>
            <a:ext cx="323850" cy="371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2196F3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1273750"/>
            <a:ext cx="8843963" cy="38504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3200" b="1" dirty="0"/>
              <a:t>Training</a:t>
            </a:r>
            <a:endParaRPr lang="en-US" sz="32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647700"/>
            <a:ext cx="8658225" cy="28969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24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4</a:t>
            </a:r>
            <a:r>
              <a:rPr lang="en-US" sz="2400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th</a:t>
            </a:r>
            <a:r>
              <a:rPr lang="en-US" sz="24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</a:p>
        </p:txBody>
      </p:sp>
      <p:sp>
        <p:nvSpPr>
          <p:cNvPr id="541" name="Click here to edit subtitle-46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1752600"/>
            <a:ext cx="9123680" cy="86177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lvl="0" fontAlgn="base"/>
            <a:r>
              <a:rPr lang="en-US" sz="2800" dirty="0"/>
              <a:t>Provide training to end-users and administrators for effective use of the module. </a:t>
            </a:r>
          </a:p>
        </p:txBody>
      </p:sp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4F9735-C724-4A61-BB22-D562036672EA}"/>
              </a:ext>
            </a:extLst>
          </p:cNvPr>
          <p:cNvSpPr/>
          <p:nvPr/>
        </p:nvSpPr>
        <p:spPr>
          <a:xfrm>
            <a:off x="8836730" y="4131066"/>
            <a:ext cx="5244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Material and Videos Link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C73E0B-7CAF-424D-B57D-5BA0A385A056}"/>
              </a:ext>
            </a:extLst>
          </p:cNvPr>
          <p:cNvSpPr/>
          <p:nvPr/>
        </p:nvSpPr>
        <p:spPr>
          <a:xfrm>
            <a:off x="8836730" y="4969065"/>
            <a:ext cx="651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8"/>
              </a:rPr>
              <a:t>Metwally-Ibrahim/NXT21__ALX2_ERP_G1_Proj_1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9021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7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2E72EA-C5F0-4DB8-B6ED-E46A1AE6294C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32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09650" cy="1304925"/>
          </a:xfrm>
          <a:prstGeom prst="rect">
            <a:avLst/>
          </a:prstGeom>
        </p:spPr>
      </p:pic>
      <p:pic>
        <p:nvPicPr>
          <p:cNvPr id="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5">
            <a:alphaModFix/>
          </a:blip>
          <a:stretch/>
        </p:blipFill>
        <p:spPr>
          <a:xfrm>
            <a:off x="11173863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7" name="layoutShapeInnerChild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26">
            <a:alphaModFix/>
            <a:extLst>
              <a:ext uri="{5EA00644-136D-42FE-A656-2B0828DF0B4E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33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2363450" y="7305675"/>
            <a:ext cx="4095750" cy="2981325"/>
          </a:xfrm>
          <a:prstGeom prst="rect">
            <a:avLst/>
          </a:prstGeom>
        </p:spPr>
      </p:pic>
      <p:pic>
        <p:nvPicPr>
          <p:cNvPr id="10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DE86CDCC-F447-4F60-AC90-07CA300FB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Egypt Genome Project – Science for a better future">
            <a:extLst>
              <a:ext uri="{FF2B5EF4-FFF2-40B4-BE49-F238E27FC236}">
                <a16:creationId xmlns:a16="http://schemas.microsoft.com/office/drawing/2014/main" id="{A113AC2B-B11A-45D0-AF11-F292E2E46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E54A92-4A84-40F8-BB1B-6545EB5B433F}"/>
              </a:ext>
            </a:extLst>
          </p:cNvPr>
          <p:cNvSpPr txBox="1"/>
          <p:nvPr/>
        </p:nvSpPr>
        <p:spPr>
          <a:xfrm>
            <a:off x="6275438" y="4035504"/>
            <a:ext cx="57371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91838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44244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Purchase Requisition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</a:t>
            </a:r>
            <a:r>
              <a:rPr lang="en-US" sz="2400" b="1" dirty="0" err="1"/>
              <a:t>SuperUser</a:t>
            </a:r>
            <a:r>
              <a:rPr lang="en-US" sz="2400" b="1" dirty="0"/>
              <a:t>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Requisition →  Requisition Summary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95CE1-BA16-4C4F-848C-B99DE6D06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6" y="1577553"/>
            <a:ext cx="17480237" cy="5975063"/>
          </a:xfrm>
          <a:prstGeom prst="rect">
            <a:avLst/>
          </a:prstGeom>
        </p:spPr>
      </p:pic>
      <p:sp>
        <p:nvSpPr>
          <p:cNvPr id="12" name="Click here to edit title-425">
            <a:extLst>
              <a:ext uri="{FF2B5EF4-FFF2-40B4-BE49-F238E27FC236}">
                <a16:creationId xmlns:a16="http://schemas.microsoft.com/office/drawing/2014/main" id="{72BEAC41-2DDE-4771-808B-50251B8C41B1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3" name="Click here to edit label-455">
            <a:extLst>
              <a:ext uri="{FF2B5EF4-FFF2-40B4-BE49-F238E27FC236}">
                <a16:creationId xmlns:a16="http://schemas.microsoft.com/office/drawing/2014/main" id="{9CEC1BDA-A474-485A-A607-F83D5A604B47}"/>
              </a:ext>
            </a:extLst>
          </p:cNvPr>
          <p:cNvSpPr txBox="1"/>
          <p:nvPr/>
        </p:nvSpPr>
        <p:spPr>
          <a:xfrm>
            <a:off x="318627" y="130551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14" name="Click here to edit label-455">
            <a:extLst>
              <a:ext uri="{FF2B5EF4-FFF2-40B4-BE49-F238E27FC236}">
                <a16:creationId xmlns:a16="http://schemas.microsoft.com/office/drawing/2014/main" id="{BC6B4D32-AB2A-43BE-81BF-F713F338C168}"/>
              </a:ext>
            </a:extLst>
          </p:cNvPr>
          <p:cNvSpPr txBox="1"/>
          <p:nvPr/>
        </p:nvSpPr>
        <p:spPr>
          <a:xfrm>
            <a:off x="318627" y="15385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4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5930800" y="4127837"/>
            <a:ext cx="709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Define Buyer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1F6E8ADA-3B6D-4E9F-BCE6-1501C11B6B18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B2D87951-DDE9-4C36-82AB-3A61F889F5B1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9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333375" y="773849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Buyer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</a:t>
            </a:r>
            <a:r>
              <a:rPr lang="en-US" sz="2400" b="1" dirty="0" err="1"/>
              <a:t>SuperUser</a:t>
            </a:r>
            <a:r>
              <a:rPr lang="en-US" sz="2400" b="1" dirty="0"/>
              <a:t>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Setup → Personnel → Buyer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C293F-B454-4A1B-ADFE-678B5A3B3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06" y="1555320"/>
            <a:ext cx="15931904" cy="7085260"/>
          </a:xfrm>
          <a:prstGeom prst="rect">
            <a:avLst/>
          </a:prstGeom>
        </p:spPr>
      </p:pic>
      <p:sp>
        <p:nvSpPr>
          <p:cNvPr id="13" name="Click here to edit title-425">
            <a:extLst>
              <a:ext uri="{FF2B5EF4-FFF2-40B4-BE49-F238E27FC236}">
                <a16:creationId xmlns:a16="http://schemas.microsoft.com/office/drawing/2014/main" id="{8FDFE29B-8B4F-4368-BAE4-D9C43FCC06C6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4" name="Click here to edit label-455">
            <a:extLst>
              <a:ext uri="{FF2B5EF4-FFF2-40B4-BE49-F238E27FC236}">
                <a16:creationId xmlns:a16="http://schemas.microsoft.com/office/drawing/2014/main" id="{F6CD1B8F-3DFE-45D6-B5F8-42FE212D35E6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181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3BD64-EBFA-4167-818B-E3EC2BEEF222}"/>
              </a:ext>
            </a:extLst>
          </p:cNvPr>
          <p:cNvSpPr txBox="1"/>
          <p:nvPr/>
        </p:nvSpPr>
        <p:spPr>
          <a:xfrm>
            <a:off x="5930800" y="4127837"/>
            <a:ext cx="709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Define Supplier</a:t>
            </a:r>
          </a:p>
        </p:txBody>
      </p:sp>
      <p:sp>
        <p:nvSpPr>
          <p:cNvPr id="10" name="Click here to edit title-425">
            <a:extLst>
              <a:ext uri="{FF2B5EF4-FFF2-40B4-BE49-F238E27FC236}">
                <a16:creationId xmlns:a16="http://schemas.microsoft.com/office/drawing/2014/main" id="{E87E1F39-E53F-4ADA-A762-E9705B30E347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1" name="Click here to edit label-455">
            <a:extLst>
              <a:ext uri="{FF2B5EF4-FFF2-40B4-BE49-F238E27FC236}">
                <a16:creationId xmlns:a16="http://schemas.microsoft.com/office/drawing/2014/main" id="{658BD33B-339B-4A42-B24D-7E45231FB2D9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5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-50335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4914900" cy="955085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8625" y="188213"/>
            <a:ext cx="10239375" cy="10287000"/>
          </a:xfrm>
          <a:prstGeom prst="rect">
            <a:avLst/>
          </a:prstGeom>
        </p:spPr>
      </p:pic>
      <p:pic>
        <p:nvPicPr>
          <p:cNvPr id="22" name="Picture 10" descr="مبادرة بُناة مصر الرقمية Digital Egypt Builders Initiative">
            <a:extLst>
              <a:ext uri="{FF2B5EF4-FFF2-40B4-BE49-F238E27FC236}">
                <a16:creationId xmlns:a16="http://schemas.microsoft.com/office/drawing/2014/main" id="{B7A677D5-DCE6-46B2-84BD-1FB49373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8" b="13706"/>
          <a:stretch/>
        </p:blipFill>
        <p:spPr bwMode="auto">
          <a:xfrm>
            <a:off x="14535525" y="24093"/>
            <a:ext cx="1696119" cy="9309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Egypt Genome Project – Science for a better future">
            <a:extLst>
              <a:ext uri="{FF2B5EF4-FFF2-40B4-BE49-F238E27FC236}">
                <a16:creationId xmlns:a16="http://schemas.microsoft.com/office/drawing/2014/main" id="{6F0B8D37-92AD-4CB3-A5D5-E87BFEEFB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4" b="23200"/>
          <a:stretch/>
        </p:blipFill>
        <p:spPr bwMode="auto">
          <a:xfrm>
            <a:off x="16427310" y="30828"/>
            <a:ext cx="1687970" cy="92425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57E62-ED6F-4C8F-9498-83A490A842E4}"/>
              </a:ext>
            </a:extLst>
          </p:cNvPr>
          <p:cNvSpPr txBox="1"/>
          <p:nvPr/>
        </p:nvSpPr>
        <p:spPr>
          <a:xfrm>
            <a:off x="480388" y="992778"/>
            <a:ext cx="709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Create Supplier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FC63C-A80C-4B09-AA7A-036EBC93A129}"/>
              </a:ext>
            </a:extLst>
          </p:cNvPr>
          <p:cNvSpPr/>
          <p:nvPr/>
        </p:nvSpPr>
        <p:spPr>
          <a:xfrm>
            <a:off x="545925" y="8640580"/>
            <a:ext cx="793443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AG_Purchasing</a:t>
            </a:r>
            <a:r>
              <a:rPr lang="en-US" sz="2400" b="1" dirty="0"/>
              <a:t> </a:t>
            </a:r>
            <a:r>
              <a:rPr lang="en-US" sz="2400" b="1" dirty="0" err="1"/>
              <a:t>SuperUser</a:t>
            </a:r>
            <a:r>
              <a:rPr lang="en-US" sz="2400" b="1" dirty="0"/>
              <a:t> (Resp.)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Supplier base →  supplier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301DF-F37C-4454-A4B1-847D141EC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5" y="2362767"/>
            <a:ext cx="17260845" cy="3549124"/>
          </a:xfrm>
          <a:prstGeom prst="rect">
            <a:avLst/>
          </a:prstGeom>
        </p:spPr>
      </p:pic>
      <p:sp>
        <p:nvSpPr>
          <p:cNvPr id="12" name="Click here to edit title-425">
            <a:extLst>
              <a:ext uri="{FF2B5EF4-FFF2-40B4-BE49-F238E27FC236}">
                <a16:creationId xmlns:a16="http://schemas.microsoft.com/office/drawing/2014/main" id="{70C0BC6D-FFC6-4032-9927-70701826BBE8}"/>
              </a:ext>
            </a:extLst>
          </p:cNvPr>
          <p:cNvSpPr txBox="1"/>
          <p:nvPr/>
        </p:nvSpPr>
        <p:spPr>
          <a:xfrm>
            <a:off x="2289571" y="188213"/>
            <a:ext cx="5285808" cy="37189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862"/>
              </a:lnSpc>
            </a:pPr>
            <a:r>
              <a:rPr lang="en-US" sz="2800" b="1" dirty="0"/>
              <a:t>Testing and implementation</a:t>
            </a:r>
            <a:endParaRPr lang="en-US" sz="2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13" name="Click here to edit label-455">
            <a:extLst>
              <a:ext uri="{FF2B5EF4-FFF2-40B4-BE49-F238E27FC236}">
                <a16:creationId xmlns:a16="http://schemas.microsoft.com/office/drawing/2014/main" id="{952C3479-E6B9-422D-86E8-E06B26B85752}"/>
              </a:ext>
            </a:extLst>
          </p:cNvPr>
          <p:cNvSpPr txBox="1"/>
          <p:nvPr/>
        </p:nvSpPr>
        <p:spPr>
          <a:xfrm>
            <a:off x="318627" y="115983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3</a:t>
            </a:r>
            <a:r>
              <a:rPr lang="en-US" b="1" spc="180" baseline="3000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rd</a:t>
            </a: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Millstone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9671</TotalTime>
  <Words>987</Words>
  <Application>Microsoft Office PowerPoint</Application>
  <PresentationFormat>Custom</PresentationFormat>
  <Paragraphs>266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IBM Plex Serif SemiBold</vt:lpstr>
      <vt:lpstr>Calibri</vt:lpstr>
      <vt:lpstr>Arial</vt:lpstr>
      <vt:lpstr>IBM Plex Sans</vt:lpstr>
      <vt:lpstr>Wingdings</vt:lpstr>
      <vt:lpstr>Calibri Light</vt:lpstr>
      <vt:lpstr>Noto Serif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Metwally Ibrahim Mohamed</cp:lastModifiedBy>
  <cp:revision>199</cp:revision>
  <cp:lastPrinted>2025-04-21T22:41:13Z</cp:lastPrinted>
  <dcterms:created xsi:type="dcterms:W3CDTF">2024-12-04T05:07:27Z</dcterms:created>
  <dcterms:modified xsi:type="dcterms:W3CDTF">2025-04-27T22:57:49Z</dcterms:modified>
</cp:coreProperties>
</file>